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0.png" ContentType="image/png"/>
  <Override PartName="/ppt/media/image29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4.jpeg" ContentType="image/jpeg"/>
  <Override PartName="/ppt/media/image1.png" ContentType="image/png"/>
  <Override PartName="/ppt/media/image6.png" ContentType="image/png"/>
  <Override PartName="/ppt/media/image21.png" ContentType="image/png"/>
  <Override PartName="/ppt/media/image11.jpeg" ContentType="image/jpeg"/>
  <Override PartName="/ppt/media/image5.jpeg" ContentType="image/jpeg"/>
  <Override PartName="/ppt/media/image28.png" ContentType="image/png"/>
  <Override PartName="/ppt/media/image3.jpeg" ContentType="image/jpeg"/>
  <Override PartName="/ppt/media/image16.png" ContentType="image/png"/>
  <Override PartName="/ppt/media/image34.png" ContentType="image/png"/>
  <Override PartName="/ppt/media/image10.jpeg" ContentType="image/jpeg"/>
  <Override PartName="/ppt/media/image14.png" ContentType="image/png"/>
  <Override PartName="/ppt/media/image12.png" ContentType="image/png"/>
  <Override PartName="/ppt/media/image13.png" ContentType="image/png"/>
  <Override PartName="/ppt/media/image31.png" ContentType="image/png"/>
  <Override PartName="/ppt/media/image15.jpeg" ContentType="image/jpeg"/>
  <Override PartName="/ppt/media/image17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7.png" ContentType="image/png"/>
  <Override PartName="/ppt/media/image22.png" ContentType="image/png"/>
  <Override PartName="/ppt/media/image8.png" ContentType="image/png"/>
  <Override PartName="/ppt/media/image23.png" ContentType="image/png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CBE42E4-3252-42BD-9AA8-4CCEEF532AD4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Human genome project costed ~$100M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7BE7F8D-6123-471A-A0A2-A44BD6AEBBD5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DD0A6D-2E0F-49D5-9881-EA7EB73688F7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~8000 reads/second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DB6FAD1F-78EA-4B8D-9AB9-F00944BC39CA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Adapters can also be used to identify samples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6D5D02-D724-4FAF-90F8-1AA702223EF7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1DA340D-1707-49D7-AC2F-022D1346E821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A90C3FF-52E7-4C4E-B0EE-E546A298C035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F518F231-929F-4040-B963-2C18308DA9AF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E7DE1254-C3A0-42CC-A8E7-F2823F9056C3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2B8FB53-7BCD-4FEC-937E-A6E250DBC709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0E41A3B-51F3-4CB0-BDED-73C480D0F37F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BD50FE6-ED6D-4F19-8517-F73368533878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1CD83D3-870C-4BFE-ACC3-12EFAF8A7D44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F618A75-8E17-495E-99B5-B652B4535324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7AB522B-BFFB-411C-8C21-877EDC373405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13459EF-A8B4-4E70-99A0-8DC67B597362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8938B19-2A6C-4653-AA07-EF916B875403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FE1C604-74B8-4CBF-9ECC-0D5F52EB2DED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GB" sz="2000" spc="-1" strike="noStrike">
                <a:latin typeface="Arial"/>
              </a:rPr>
              <a:t>Google: &gt;2.5 million servers in 2016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9F3B0C0-7376-4FD1-BC8A-D6E94F4EDB98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C2BC92-E840-4ED3-B601-284F94CBD562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1472357-1416-4149-B1CA-B50DB61085AC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7A7CBC2-3AF1-4FA8-80BD-D1A3E7991860}" type="slidenum">
              <a:rPr b="0" lang="en-GB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1743120"/>
            <a:ext cx="777168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743120"/>
            <a:ext cx="777168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017880" y="3606480"/>
            <a:ext cx="33616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latin typeface="Raleway"/>
                <a:ea typeface="DejaVu Sans"/>
              </a:rPr>
              <a:t>Nicola Romanò</a:t>
            </a:r>
            <a:br/>
            <a:r>
              <a:rPr b="0" lang="en-GB" sz="2000" spc="-1" strike="noStrike">
                <a:solidFill>
                  <a:srgbClr val="000000"/>
                </a:solidFill>
                <a:latin typeface="Raleway"/>
                <a:ea typeface="DejaVu Sans"/>
              </a:rPr>
              <a:t>nicola.romano@ed.ac.uk</a:t>
            </a:r>
            <a:endParaRPr b="0" lang="en-GB" sz="2000" spc="-1" strike="noStrike">
              <a:latin typeface="Arial"/>
            </a:endParaRPr>
          </a:p>
        </p:txBody>
      </p:sp>
      <p:pic>
        <p:nvPicPr>
          <p:cNvPr id="45" name="Picture 7" descr=""/>
          <p:cNvPicPr/>
          <p:nvPr/>
        </p:nvPicPr>
        <p:blipFill>
          <a:blip r:embed="rId1"/>
          <a:stretch/>
        </p:blipFill>
        <p:spPr>
          <a:xfrm>
            <a:off x="2777400" y="5638320"/>
            <a:ext cx="3842280" cy="780480"/>
          </a:xfrm>
          <a:prstGeom prst="rect">
            <a:avLst/>
          </a:prstGeom>
          <a:ln>
            <a:noFill/>
          </a:ln>
        </p:spPr>
      </p:pic>
      <p:sp>
        <p:nvSpPr>
          <p:cNvPr id="46" name="CustomShape 2"/>
          <p:cNvSpPr/>
          <p:nvPr/>
        </p:nvSpPr>
        <p:spPr>
          <a:xfrm>
            <a:off x="609120" y="128160"/>
            <a:ext cx="8178840" cy="252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Raleway"/>
                <a:ea typeface="DejaVu Sans"/>
              </a:rPr>
              <a:t>Lecture 25.2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Raleway"/>
                <a:ea typeface="DejaVu Sans"/>
              </a:rPr>
              <a:t>“</a:t>
            </a:r>
            <a:r>
              <a:rPr b="0" lang="en-GB" sz="4000" spc="-1" strike="noStrike">
                <a:solidFill>
                  <a:srgbClr val="000000"/>
                </a:solidFill>
                <a:latin typeface="Raleway"/>
                <a:ea typeface="DejaVu Sans"/>
              </a:rPr>
              <a:t>Big data” </a:t>
            </a:r>
            <a:endParaRPr b="0" lang="en-GB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Raleway"/>
                <a:ea typeface="DejaVu Sans"/>
              </a:rPr>
              <a:t>in genomics experiments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New technologies in genetics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63360" y="118008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Introduction of next generation sequencing (NGS) made sequencing price drop faster then predicted. Today you can sequence a genome for &lt;$1000.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9" name="Picture 4" descr=""/>
          <p:cNvPicPr/>
          <p:nvPr/>
        </p:nvPicPr>
        <p:blipFill>
          <a:blip r:embed="rId1"/>
          <a:srcRect l="0" t="21633" r="0" b="0"/>
          <a:stretch/>
        </p:blipFill>
        <p:spPr>
          <a:xfrm>
            <a:off x="1041120" y="2073960"/>
            <a:ext cx="6819480" cy="448884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768960" y="6436440"/>
            <a:ext cx="168192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Nature News, 19/3/2014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Traditional </a:t>
            </a: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Sanger sequencing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3360" y="118008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Based on PCR using “terminator nucleotides” (analogues that can be incorporated in DNA, but cannot have another nucleotide attached)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3" name="Picture 2" descr=""/>
          <p:cNvPicPr/>
          <p:nvPr/>
        </p:nvPicPr>
        <p:blipFill>
          <a:blip r:embed="rId1"/>
          <a:stretch/>
        </p:blipFill>
        <p:spPr>
          <a:xfrm>
            <a:off x="155520" y="2320200"/>
            <a:ext cx="6095160" cy="3885480"/>
          </a:xfrm>
          <a:prstGeom prst="rect">
            <a:avLst/>
          </a:prstGeom>
          <a:ln>
            <a:noFill/>
          </a:ln>
        </p:spPr>
      </p:pic>
      <p:pic>
        <p:nvPicPr>
          <p:cNvPr id="114" name="Picture 4" descr=""/>
          <p:cNvPicPr/>
          <p:nvPr/>
        </p:nvPicPr>
        <p:blipFill>
          <a:blip r:embed="rId2"/>
          <a:stretch/>
        </p:blipFill>
        <p:spPr>
          <a:xfrm>
            <a:off x="6473880" y="2458440"/>
            <a:ext cx="2428200" cy="360936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244440" y="6206400"/>
            <a:ext cx="105840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Gauthier, 2007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Next generation sequencing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55520" y="1316160"/>
            <a:ext cx="8902080" cy="255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Also called “massive parallel sequencing”. Improved speed and efficiency, reduced costs.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In most cases based on using microfluidics platform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Generally reads small fragments of DNA or RNA (150-300 bp)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Each fragment is called a “read”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State-of-the art machines can sequence up to &gt;30M reads/hour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18" name="Picture 3" descr=""/>
          <p:cNvPicPr/>
          <p:nvPr/>
        </p:nvPicPr>
        <p:blipFill>
          <a:blip r:embed="rId1"/>
          <a:stretch/>
        </p:blipFill>
        <p:spPr>
          <a:xfrm>
            <a:off x="1564200" y="4370040"/>
            <a:ext cx="6085080" cy="204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Illumina sequencing</a:t>
            </a:r>
            <a:endParaRPr b="0" lang="en-GB" sz="3600" spc="-1" strike="noStrike">
              <a:latin typeface="Arial"/>
            </a:endParaRPr>
          </a:p>
        </p:txBody>
      </p:sp>
      <p:pic>
        <p:nvPicPr>
          <p:cNvPr id="120" name="Picture 2" descr=""/>
          <p:cNvPicPr/>
          <p:nvPr/>
        </p:nvPicPr>
        <p:blipFill>
          <a:blip r:embed="rId1"/>
          <a:srcRect l="0" t="0" r="0" b="50708"/>
          <a:stretch/>
        </p:blipFill>
        <p:spPr>
          <a:xfrm>
            <a:off x="368280" y="1749600"/>
            <a:ext cx="6563520" cy="1936440"/>
          </a:xfrm>
          <a:prstGeom prst="rect">
            <a:avLst/>
          </a:prstGeom>
          <a:ln>
            <a:noFill/>
          </a:ln>
        </p:spPr>
      </p:pic>
      <p:pic>
        <p:nvPicPr>
          <p:cNvPr id="121" name="Picture 2" descr=""/>
          <p:cNvPicPr/>
          <p:nvPr/>
        </p:nvPicPr>
        <p:blipFill>
          <a:blip r:embed="rId2"/>
          <a:srcRect l="0" t="49597" r="0" b="0"/>
          <a:stretch/>
        </p:blipFill>
        <p:spPr>
          <a:xfrm>
            <a:off x="470160" y="3807360"/>
            <a:ext cx="6563520" cy="197964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116640" y="1096920"/>
            <a:ext cx="7270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In Illumina sequencing amplification is obtained by “bridge method”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226800" y="6206400"/>
            <a:ext cx="10569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Source: atdbio</a:t>
            </a:r>
            <a:endParaRPr b="0" lang="en-GB" sz="1050" spc="-1" strike="noStrike">
              <a:latin typeface="Arial"/>
            </a:endParaRPr>
          </a:p>
        </p:txBody>
      </p:sp>
      <p:pic>
        <p:nvPicPr>
          <p:cNvPr id="124" name="Picture 6" descr=""/>
          <p:cNvPicPr/>
          <p:nvPr/>
        </p:nvPicPr>
        <p:blipFill>
          <a:blip r:embed="rId3"/>
          <a:stretch/>
        </p:blipFill>
        <p:spPr>
          <a:xfrm>
            <a:off x="7066440" y="3102120"/>
            <a:ext cx="1835280" cy="146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Illumina sequencing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6400" y="1096920"/>
            <a:ext cx="27990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Sequencing by synthesis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757880" y="6404760"/>
            <a:ext cx="10569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Source: atdbio</a:t>
            </a:r>
            <a:endParaRPr b="0" lang="en-GB" sz="1050" spc="-1" strike="noStrike">
              <a:latin typeface="Arial"/>
            </a:endParaRPr>
          </a:p>
        </p:txBody>
      </p:sp>
      <p:pic>
        <p:nvPicPr>
          <p:cNvPr id="128" name="Picture 6" descr=""/>
          <p:cNvPicPr/>
          <p:nvPr/>
        </p:nvPicPr>
        <p:blipFill>
          <a:blip r:embed="rId1"/>
          <a:srcRect l="0" t="0" r="0" b="58740"/>
          <a:stretch/>
        </p:blipFill>
        <p:spPr>
          <a:xfrm>
            <a:off x="1747080" y="1497600"/>
            <a:ext cx="5408280" cy="2115720"/>
          </a:xfrm>
          <a:prstGeom prst="rect">
            <a:avLst/>
          </a:prstGeom>
          <a:ln>
            <a:noFill/>
          </a:ln>
        </p:spPr>
      </p:pic>
      <p:pic>
        <p:nvPicPr>
          <p:cNvPr id="129" name="Picture 6" descr=""/>
          <p:cNvPicPr/>
          <p:nvPr/>
        </p:nvPicPr>
        <p:blipFill>
          <a:blip r:embed="rId2"/>
          <a:srcRect l="0" t="43855" r="0" b="15683"/>
          <a:stretch/>
        </p:blipFill>
        <p:spPr>
          <a:xfrm>
            <a:off x="1747080" y="3715560"/>
            <a:ext cx="5408280" cy="2074680"/>
          </a:xfrm>
          <a:prstGeom prst="rect">
            <a:avLst/>
          </a:prstGeom>
          <a:ln>
            <a:noFill/>
          </a:ln>
        </p:spPr>
      </p:pic>
      <p:pic>
        <p:nvPicPr>
          <p:cNvPr id="130" name="Picture 6" descr=""/>
          <p:cNvPicPr/>
          <p:nvPr/>
        </p:nvPicPr>
        <p:blipFill>
          <a:blip r:embed="rId3"/>
          <a:srcRect l="27809" t="85119" r="38108" b="-683"/>
          <a:stretch/>
        </p:blipFill>
        <p:spPr>
          <a:xfrm>
            <a:off x="0" y="1991520"/>
            <a:ext cx="1842480" cy="79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Illumina sequencing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451800" y="1083960"/>
            <a:ext cx="8079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At each step a picture with the spots corresponding to each cluster is taken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33" name="Picture 17" descr=""/>
          <p:cNvPicPr/>
          <p:nvPr/>
        </p:nvPicPr>
        <p:blipFill>
          <a:blip r:embed="rId1"/>
          <a:srcRect l="0" t="0" r="80931" b="0"/>
          <a:stretch/>
        </p:blipFill>
        <p:spPr>
          <a:xfrm>
            <a:off x="600480" y="2559600"/>
            <a:ext cx="1483560" cy="3072960"/>
          </a:xfrm>
          <a:prstGeom prst="rect">
            <a:avLst/>
          </a:prstGeom>
          <a:ln>
            <a:noFill/>
          </a:ln>
        </p:spPr>
      </p:pic>
      <p:pic>
        <p:nvPicPr>
          <p:cNvPr id="134" name="Picture 22" descr=""/>
          <p:cNvPicPr/>
          <p:nvPr/>
        </p:nvPicPr>
        <p:blipFill>
          <a:blip r:embed="rId2"/>
          <a:srcRect l="18835" t="0" r="62135" b="0"/>
          <a:stretch/>
        </p:blipFill>
        <p:spPr>
          <a:xfrm>
            <a:off x="2066400" y="2559600"/>
            <a:ext cx="1480680" cy="3072960"/>
          </a:xfrm>
          <a:prstGeom prst="rect">
            <a:avLst/>
          </a:prstGeom>
          <a:ln>
            <a:noFill/>
          </a:ln>
        </p:spPr>
      </p:pic>
      <p:pic>
        <p:nvPicPr>
          <p:cNvPr id="135" name="Picture 23" descr=""/>
          <p:cNvPicPr/>
          <p:nvPr/>
        </p:nvPicPr>
        <p:blipFill>
          <a:blip r:embed="rId3"/>
          <a:srcRect l="39864" t="0" r="40753" b="0"/>
          <a:stretch/>
        </p:blipFill>
        <p:spPr>
          <a:xfrm>
            <a:off x="3703320" y="2559600"/>
            <a:ext cx="1508040" cy="3072960"/>
          </a:xfrm>
          <a:prstGeom prst="rect">
            <a:avLst/>
          </a:prstGeom>
          <a:ln>
            <a:noFill/>
          </a:ln>
        </p:spPr>
      </p:pic>
      <p:pic>
        <p:nvPicPr>
          <p:cNvPr id="136" name="Picture 24" descr=""/>
          <p:cNvPicPr/>
          <p:nvPr/>
        </p:nvPicPr>
        <p:blipFill>
          <a:blip r:embed="rId4"/>
          <a:srcRect l="58922" t="0" r="17347" b="0"/>
          <a:stretch/>
        </p:blipFill>
        <p:spPr>
          <a:xfrm>
            <a:off x="5221080" y="2559600"/>
            <a:ext cx="1846440" cy="3072960"/>
          </a:xfrm>
          <a:prstGeom prst="rect">
            <a:avLst/>
          </a:prstGeom>
          <a:ln>
            <a:noFill/>
          </a:ln>
        </p:spPr>
      </p:pic>
      <p:pic>
        <p:nvPicPr>
          <p:cNvPr id="137" name="Picture 25" descr=""/>
          <p:cNvPicPr/>
          <p:nvPr/>
        </p:nvPicPr>
        <p:blipFill>
          <a:blip r:embed="rId5"/>
          <a:srcRect l="80891" t="0" r="80" b="0"/>
          <a:stretch/>
        </p:blipFill>
        <p:spPr>
          <a:xfrm>
            <a:off x="7077600" y="2559600"/>
            <a:ext cx="1480680" cy="307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Bioinformatics analysis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200160" y="1301760"/>
            <a:ext cx="58330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The next step is to analyse the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Data needs to be aligned to the genome and counted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0" name="Picture 9" descr=""/>
          <p:cNvPicPr/>
          <p:nvPr/>
        </p:nvPicPr>
        <p:blipFill>
          <a:blip r:embed="rId1"/>
          <a:stretch/>
        </p:blipFill>
        <p:spPr>
          <a:xfrm>
            <a:off x="1936440" y="2326680"/>
            <a:ext cx="5028840" cy="1690560"/>
          </a:xfrm>
          <a:prstGeom prst="rect">
            <a:avLst/>
          </a:prstGeom>
          <a:ln>
            <a:noFill/>
          </a:ln>
        </p:spPr>
      </p:pic>
      <p:graphicFrame>
        <p:nvGraphicFramePr>
          <p:cNvPr id="141" name="Table 3"/>
          <p:cNvGraphicFramePr/>
          <p:nvPr/>
        </p:nvGraphicFramePr>
        <p:xfrm>
          <a:off x="1837800" y="4320720"/>
          <a:ext cx="5226480" cy="2165400"/>
        </p:xfrm>
        <a:graphic>
          <a:graphicData uri="http://schemas.openxmlformats.org/drawingml/2006/table">
            <a:tbl>
              <a:tblPr/>
              <a:tblGrid>
                <a:gridCol w="1045080"/>
                <a:gridCol w="1045080"/>
                <a:gridCol w="1045080"/>
                <a:gridCol w="1045080"/>
                <a:gridCol w="1046520"/>
              </a:tblGrid>
              <a:tr h="3092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S1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S2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S3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4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S4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309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G1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120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30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34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09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G2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85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9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G3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88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09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G4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150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230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223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743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0924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099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G20000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45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23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55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4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11</a:t>
                      </a:r>
                      <a:endParaRPr b="0" lang="en-GB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p14:dur="10"/>
    </mc:Choice>
    <mc:Fallback>
      <p:transition/>
    </mc:Fallback>
  </mc:AlternateContent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Bioinformatics analysis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273240" y="1211760"/>
            <a:ext cx="53485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Visualization techniques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Heatmaps and clustering, PCA - see Workshop 7!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5" name="Picture 3" descr=""/>
          <p:cNvPicPr/>
          <p:nvPr/>
        </p:nvPicPr>
        <p:blipFill>
          <a:blip r:embed="rId1"/>
          <a:stretch/>
        </p:blipFill>
        <p:spPr>
          <a:xfrm>
            <a:off x="216000" y="2127600"/>
            <a:ext cx="4822920" cy="4456440"/>
          </a:xfrm>
          <a:prstGeom prst="rect">
            <a:avLst/>
          </a:prstGeom>
          <a:ln>
            <a:noFill/>
          </a:ln>
        </p:spPr>
      </p:pic>
      <p:sp>
        <p:nvSpPr>
          <p:cNvPr id="146" name="CustomShape 4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7" name="Picture 7" descr=""/>
          <p:cNvPicPr/>
          <p:nvPr/>
        </p:nvPicPr>
        <p:blipFill>
          <a:blip r:embed="rId2"/>
          <a:stretch/>
        </p:blipFill>
        <p:spPr>
          <a:xfrm>
            <a:off x="5249160" y="2988360"/>
            <a:ext cx="3652920" cy="27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Bioinformatics analysis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4"/>
          <p:cNvSpPr/>
          <p:nvPr/>
        </p:nvSpPr>
        <p:spPr>
          <a:xfrm>
            <a:off x="63360" y="1860840"/>
            <a:ext cx="3653280" cy="31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Differential expression analysis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Finds genes under-/over-expressed between two samples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Considers fold change and adjusted p-value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Useful to find targets for further analysis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CustomShape 5"/>
          <p:cNvSpPr/>
          <p:nvPr/>
        </p:nvSpPr>
        <p:spPr>
          <a:xfrm>
            <a:off x="3724920" y="6292080"/>
            <a:ext cx="92124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  </a:t>
            </a: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Jiang, 2016</a:t>
            </a:r>
            <a:endParaRPr b="0" lang="en-GB" sz="1050" spc="-1" strike="noStrike">
              <a:latin typeface="Arial"/>
            </a:endParaRPr>
          </a:p>
        </p:txBody>
      </p:sp>
      <p:pic>
        <p:nvPicPr>
          <p:cNvPr id="153" name="Picture 6" descr=""/>
          <p:cNvPicPr/>
          <p:nvPr/>
        </p:nvPicPr>
        <p:blipFill>
          <a:blip r:embed="rId1"/>
          <a:srcRect l="0" t="0" r="0" b="2954"/>
          <a:stretch/>
        </p:blipFill>
        <p:spPr>
          <a:xfrm>
            <a:off x="3717720" y="1364040"/>
            <a:ext cx="4549320" cy="4755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Bioinformatics analysis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216000" y="158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7" name="Picture 2" descr=""/>
          <p:cNvPicPr/>
          <p:nvPr/>
        </p:nvPicPr>
        <p:blipFill>
          <a:blip r:embed="rId1"/>
          <a:stretch/>
        </p:blipFill>
        <p:spPr>
          <a:xfrm>
            <a:off x="3259080" y="1284840"/>
            <a:ext cx="5642640" cy="504072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63360" y="1284840"/>
            <a:ext cx="365328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Pathway analysis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Finds molecular pathways enriched in the sample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Genes can be mapped to function e.g. through GO annotations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3267360" y="6418800"/>
            <a:ext cx="111960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 </a:t>
            </a: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Schabort, 2016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120600" y="419040"/>
            <a:ext cx="8902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000000"/>
                </a:solidFill>
                <a:latin typeface="Raleway"/>
                <a:ea typeface="DejaVu Sans"/>
              </a:rPr>
              <a:t>Learning objectives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120600" y="2511360"/>
            <a:ext cx="8902080" cy="20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At the end of this you should be able to: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Define “big data” in the context of biomedical research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Discuss the issues associated with big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Describe a typical pipeline of genomic sequencing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9252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From bulk to single cell sequencing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41200" y="1284840"/>
            <a:ext cx="8600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Recent advances in NGS and microfluidics technology have allowed sequencing of the transcriptome of single cells.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62" name="Picture 4" descr=""/>
          <p:cNvPicPr/>
          <p:nvPr/>
        </p:nvPicPr>
        <p:blipFill>
          <a:blip r:embed="rId1"/>
          <a:srcRect l="0" t="0" r="42436" b="0"/>
          <a:stretch/>
        </p:blipFill>
        <p:spPr>
          <a:xfrm>
            <a:off x="1537920" y="2426040"/>
            <a:ext cx="3474720" cy="2237400"/>
          </a:xfrm>
          <a:prstGeom prst="rect">
            <a:avLst/>
          </a:prstGeom>
          <a:ln>
            <a:noFill/>
          </a:ln>
        </p:spPr>
      </p:pic>
      <p:pic>
        <p:nvPicPr>
          <p:cNvPr id="163" name="Picture 4" descr=""/>
          <p:cNvPicPr/>
          <p:nvPr/>
        </p:nvPicPr>
        <p:blipFill>
          <a:blip r:embed="rId2"/>
          <a:srcRect l="57438" t="0" r="0" b="0"/>
          <a:stretch/>
        </p:blipFill>
        <p:spPr>
          <a:xfrm>
            <a:off x="4994640" y="2444760"/>
            <a:ext cx="2568960" cy="223740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1481400" y="4935960"/>
            <a:ext cx="61257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Generally 10</a:t>
            </a:r>
            <a:r>
              <a:rPr b="1" lang="en-GB" sz="1800" spc="-1" strike="noStrike" baseline="30000">
                <a:solidFill>
                  <a:srgbClr val="000000"/>
                </a:solidFill>
                <a:latin typeface="Raleway"/>
                <a:ea typeface="DejaVu Sans"/>
              </a:rPr>
              <a:t>3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-10</a:t>
            </a:r>
            <a:r>
              <a:rPr b="1" lang="en-GB" sz="1800" spc="-1" strike="noStrike" baseline="30000">
                <a:solidFill>
                  <a:srgbClr val="000000"/>
                </a:solidFill>
                <a:latin typeface="Raleway"/>
                <a:ea typeface="DejaVu Sans"/>
              </a:rPr>
              <a:t>5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 cells sequenced – 10</a:t>
            </a:r>
            <a:r>
              <a:rPr b="1" lang="en-GB" sz="1800" spc="-1" strike="noStrike" baseline="30000">
                <a:solidFill>
                  <a:srgbClr val="000000"/>
                </a:solidFill>
                <a:latin typeface="Raleway"/>
                <a:ea typeface="DejaVu Sans"/>
              </a:rPr>
              <a:t>4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-10</a:t>
            </a:r>
            <a:r>
              <a:rPr b="1" lang="en-GB" sz="1800" spc="-1" strike="noStrike" baseline="30000">
                <a:solidFill>
                  <a:srgbClr val="000000"/>
                </a:solidFill>
                <a:latin typeface="Raleway"/>
                <a:ea typeface="DejaVu Sans"/>
              </a:rPr>
              <a:t>5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 reads/cell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1776240" y="5537880"/>
            <a:ext cx="5535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Other methods (e.g. SmartSeq 2): ~10</a:t>
            </a:r>
            <a:r>
              <a:rPr b="1" lang="en-GB" sz="1800" spc="-1" strike="noStrike" baseline="30000">
                <a:solidFill>
                  <a:srgbClr val="000000"/>
                </a:solidFill>
                <a:latin typeface="Raleway"/>
                <a:ea typeface="DejaVu Sans"/>
              </a:rPr>
              <a:t>6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 reads/cell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1547280" y="2184480"/>
            <a:ext cx="15310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400" spc="-1" strike="noStrike">
                <a:solidFill>
                  <a:srgbClr val="000000"/>
                </a:solidFill>
                <a:latin typeface="Raleway"/>
                <a:ea typeface="Calibri"/>
              </a:rPr>
              <a:t>10X sequencing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" name="Table 1"/>
          <p:cNvGraphicFramePr/>
          <p:nvPr/>
        </p:nvGraphicFramePr>
        <p:xfrm>
          <a:off x="1422720" y="1092960"/>
          <a:ext cx="6277320" cy="2159640"/>
        </p:xfrm>
        <a:graphic>
          <a:graphicData uri="http://schemas.openxmlformats.org/drawingml/2006/table">
            <a:tbl>
              <a:tblPr/>
              <a:tblGrid>
                <a:gridCol w="1216800"/>
                <a:gridCol w="968400"/>
                <a:gridCol w="968400"/>
                <a:gridCol w="1030680"/>
                <a:gridCol w="705960"/>
                <a:gridCol w="1387440"/>
              </a:tblGrid>
              <a:tr h="3600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Cell 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Cell 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Cell 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Cell 12000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</a:tr>
              <a:tr h="360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G 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150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0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G 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153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0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G 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80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0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000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G 13000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81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  <p:sp>
        <p:nvSpPr>
          <p:cNvPr id="168" name="CustomShape 2"/>
          <p:cNvSpPr/>
          <p:nvPr/>
        </p:nvSpPr>
        <p:spPr>
          <a:xfrm>
            <a:off x="1851480" y="3410640"/>
            <a:ext cx="473400" cy="913680"/>
          </a:xfrm>
          <a:prstGeom prst="downArrow">
            <a:avLst>
              <a:gd name="adj1" fmla="val 17742"/>
              <a:gd name="adj2" fmla="val 82836"/>
            </a:avLst>
          </a:prstGeom>
          <a:solidFill>
            <a:schemeClr val="accent3">
              <a:lumMod val="40000"/>
              <a:lumOff val="60000"/>
            </a:schemeClr>
          </a:solidFill>
          <a:ln w="2844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"/>
          <p:cNvSpPr/>
          <p:nvPr/>
        </p:nvSpPr>
        <p:spPr>
          <a:xfrm>
            <a:off x="2483280" y="3563640"/>
            <a:ext cx="27903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Dimension reduction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(e.g. PCA, t-SNE, UMAP...)</a:t>
            </a:r>
            <a:endParaRPr b="0" lang="en-GB" sz="1800" spc="-1" strike="noStrike">
              <a:latin typeface="Arial"/>
            </a:endParaRPr>
          </a:p>
        </p:txBody>
      </p:sp>
      <p:graphicFrame>
        <p:nvGraphicFramePr>
          <p:cNvPr id="170" name="Table 4"/>
          <p:cNvGraphicFramePr/>
          <p:nvPr/>
        </p:nvGraphicFramePr>
        <p:xfrm>
          <a:off x="1128960" y="4538880"/>
          <a:ext cx="2974680" cy="1830240"/>
        </p:xfrm>
        <a:graphic>
          <a:graphicData uri="http://schemas.openxmlformats.org/drawingml/2006/table">
            <a:tbl>
              <a:tblPr/>
              <a:tblGrid>
                <a:gridCol w="1147680"/>
                <a:gridCol w="913680"/>
                <a:gridCol w="913680"/>
              </a:tblGrid>
              <a:tr h="3661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Dim 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Dim 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0ad4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 1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2.34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-0.35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 2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3.15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1.87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…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</a:tr>
              <a:tr h="366120"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latin typeface="Raleway"/>
                        </a:rPr>
                        <a:t>C 12000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2e75b6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-2.43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latin typeface="Raleway"/>
                        </a:rPr>
                        <a:t>-0.88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  <p:sp>
        <p:nvSpPr>
          <p:cNvPr id="171" name="CustomShape 5"/>
          <p:cNvSpPr/>
          <p:nvPr/>
        </p:nvSpPr>
        <p:spPr>
          <a:xfrm rot="16200000">
            <a:off x="4873680" y="5034600"/>
            <a:ext cx="473400" cy="913680"/>
          </a:xfrm>
          <a:prstGeom prst="downArrow">
            <a:avLst>
              <a:gd name="adj1" fmla="val 17742"/>
              <a:gd name="adj2" fmla="val 82836"/>
            </a:avLst>
          </a:prstGeom>
          <a:solidFill>
            <a:schemeClr val="accent3">
              <a:lumMod val="40000"/>
              <a:lumOff val="60000"/>
            </a:schemeClr>
          </a:solidFill>
          <a:ln w="28440">
            <a:solidFill>
              <a:schemeClr val="accent1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6878520" y="3452040"/>
            <a:ext cx="12596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Clustering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73" name="Picture 7" descr=""/>
          <p:cNvPicPr/>
          <p:nvPr/>
        </p:nvPicPr>
        <p:blipFill>
          <a:blip r:embed="rId1"/>
          <a:stretch/>
        </p:blipFill>
        <p:spPr>
          <a:xfrm>
            <a:off x="5852520" y="3805920"/>
            <a:ext cx="2955960" cy="2955960"/>
          </a:xfrm>
          <a:prstGeom prst="rect">
            <a:avLst/>
          </a:prstGeom>
          <a:ln>
            <a:noFill/>
          </a:ln>
        </p:spPr>
      </p:pic>
      <p:pic>
        <p:nvPicPr>
          <p:cNvPr id="174" name="Picture 20" descr=""/>
          <p:cNvPicPr/>
          <p:nvPr/>
        </p:nvPicPr>
        <p:blipFill>
          <a:blip r:embed="rId2"/>
          <a:srcRect l="10831" t="4119" r="14795" b="10712"/>
          <a:stretch/>
        </p:blipFill>
        <p:spPr>
          <a:xfrm>
            <a:off x="6356520" y="3949920"/>
            <a:ext cx="2304360" cy="2401200"/>
          </a:xfrm>
          <a:prstGeom prst="rect">
            <a:avLst/>
          </a:prstGeom>
          <a:ln>
            <a:noFill/>
          </a:ln>
        </p:spPr>
      </p:pic>
      <p:sp>
        <p:nvSpPr>
          <p:cNvPr id="175" name="CustomShape 7"/>
          <p:cNvSpPr/>
          <p:nvPr/>
        </p:nvSpPr>
        <p:spPr>
          <a:xfrm>
            <a:off x="9252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scRNAseq analysis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6" name="CustomShape 8"/>
          <p:cNvSpPr/>
          <p:nvPr/>
        </p:nvSpPr>
        <p:spPr>
          <a:xfrm>
            <a:off x="5950080" y="6552360"/>
            <a:ext cx="132516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Fidanza et al., 2019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9252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t-SNE dimension reduction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706920" y="1065600"/>
            <a:ext cx="5287320" cy="47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t-Distributed Stochastic Neighbour Embedding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Developed in 2008 by developed by Laurens van der Maaten and Geoffrey Hinton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Particularly suited to high dimensional data, such as that of scRNAseq experiments.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Contrary to PCA is not a linear projection, so it can capture non-linear relationships.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Newer, non-linear methods are being constantly developed, such as UMAP (Uniform Manifold Approximation and Projection for dimension reduction).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150840" y="1065600"/>
            <a:ext cx="2964960" cy="2939760"/>
            <a:chOff x="150840" y="1065600"/>
            <a:chExt cx="2964960" cy="2939760"/>
          </a:xfrm>
        </p:grpSpPr>
        <p:pic>
          <p:nvPicPr>
            <p:cNvPr id="180" name="Picture 20" descr=""/>
            <p:cNvPicPr/>
            <p:nvPr/>
          </p:nvPicPr>
          <p:blipFill>
            <a:blip r:embed="rId1"/>
            <a:srcRect l="-782" t="-105" r="9899" b="-967"/>
            <a:stretch/>
          </p:blipFill>
          <p:spPr>
            <a:xfrm>
              <a:off x="256320" y="1065600"/>
              <a:ext cx="2859480" cy="2893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1" name="CustomShape 4"/>
            <p:cNvSpPr/>
            <p:nvPr/>
          </p:nvSpPr>
          <p:spPr>
            <a:xfrm>
              <a:off x="150840" y="3755880"/>
              <a:ext cx="1324080" cy="24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050" spc="-1" strike="noStrike">
                  <a:solidFill>
                    <a:srgbClr val="808080"/>
                  </a:solidFill>
                  <a:latin typeface="Raleway"/>
                  <a:ea typeface="Calibri"/>
                </a:rPr>
                <a:t>Fidanza et al., 2019</a:t>
              </a:r>
              <a:endParaRPr b="0" lang="en-GB" sz="1050" spc="-1" strike="noStrike">
                <a:latin typeface="Arial"/>
              </a:endParaRPr>
            </a:p>
          </p:txBody>
        </p:sp>
      </p:grpSp>
      <p:pic>
        <p:nvPicPr>
          <p:cNvPr id="182" name="Picture 6" descr=""/>
          <p:cNvPicPr/>
          <p:nvPr/>
        </p:nvPicPr>
        <p:blipFill>
          <a:blip r:embed="rId2"/>
          <a:srcRect l="1235" t="1101" r="10174" b="0"/>
          <a:stretch/>
        </p:blipFill>
        <p:spPr>
          <a:xfrm>
            <a:off x="295200" y="4091760"/>
            <a:ext cx="2791440" cy="273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What are the issues?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155520" y="1301760"/>
            <a:ext cx="8746560" cy="39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An average file from a RNAseq experiment with ~50M reads is about 20 Gb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This has issues regarding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Computing power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Storage space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Costs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Data management plans are now required in most grants applications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Bioinformatics skills are required (although pre-existing analysis pipelines make things a lot easier than they used to be)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Not only sequencing…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7760" y="2378520"/>
            <a:ext cx="8746560" cy="228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Other sources of big data exist including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Proteomics (and single-cell proteomics) experiments where MS is used to characterise the proteome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4D imaging experiments, high content screening, super-resolution methods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Many more will be coming!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Conclusion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77760" y="1699920"/>
            <a:ext cx="8746560" cy="447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New technologies are changing the way we do biology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Large amount of data are now easy and cheap to generate…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…</a:t>
            </a: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at the cost of not being able to understand what those data mean!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New skills and technologies will be needed ever more in the future!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Data analysis </a:t>
            </a: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Machine learning</a:t>
            </a: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Data visualization</a:t>
            </a: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…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Big data – an historical perspective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3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4"/>
          <p:cNvSpPr/>
          <p:nvPr/>
        </p:nvSpPr>
        <p:spPr>
          <a:xfrm>
            <a:off x="0" y="1930680"/>
            <a:ext cx="8902080" cy="402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What is “big data”?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“</a:t>
            </a:r>
            <a:r>
              <a:rPr b="0" i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Big data is a simple way of referring to data sets whose size grows beyond the ability of software and hardware tools to manage, capture, and process in a reasonable timeframe. Big data is where the amount of data is so massive that it becomes very difficult to control.”</a:t>
            </a:r>
            <a:endParaRPr b="0" lang="en-GB" sz="1800" spc="-1" strike="noStrike">
              <a:latin typeface="Arial"/>
            </a:endParaRPr>
          </a:p>
          <a:p>
            <a:pPr marL="457200" algn="r"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Raleway"/>
                <a:ea typeface="Calibri"/>
              </a:rPr>
              <a:t>Iannarelli and O’Shaughnessy, 2015</a:t>
            </a:r>
            <a:endParaRPr b="0" lang="en-GB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GB" sz="14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Term (in its current form) popularized in 2005 by Roger Mougalas from O'Reilly Media…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… </a:t>
            </a: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but the problem has been around much longer.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Big data – an historical perspective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54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3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4"/>
          <p:cNvSpPr/>
          <p:nvPr/>
        </p:nvSpPr>
        <p:spPr>
          <a:xfrm>
            <a:off x="495360" y="4257000"/>
            <a:ext cx="48747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808080"/>
                </a:solidFill>
                <a:latin typeface="Raleway"/>
                <a:ea typeface="Calibri"/>
              </a:rPr>
              <a:t>Early “big data” management in the 1930s – source Wired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57" name="Picture 2" descr=""/>
          <p:cNvPicPr/>
          <p:nvPr/>
        </p:nvPicPr>
        <p:blipFill>
          <a:blip r:embed="rId1"/>
          <a:stretch/>
        </p:blipFill>
        <p:spPr>
          <a:xfrm>
            <a:off x="460440" y="1324080"/>
            <a:ext cx="3655440" cy="2931840"/>
          </a:xfrm>
          <a:prstGeom prst="rect">
            <a:avLst/>
          </a:prstGeom>
          <a:ln>
            <a:noFill/>
          </a:ln>
        </p:spPr>
      </p:pic>
      <p:pic>
        <p:nvPicPr>
          <p:cNvPr id="58" name="Picture 4" descr=""/>
          <p:cNvPicPr/>
          <p:nvPr/>
        </p:nvPicPr>
        <p:blipFill>
          <a:blip r:embed="rId2"/>
          <a:stretch/>
        </p:blipFill>
        <p:spPr>
          <a:xfrm>
            <a:off x="4451400" y="1289160"/>
            <a:ext cx="4300560" cy="2967120"/>
          </a:xfrm>
          <a:prstGeom prst="rect">
            <a:avLst/>
          </a:prstGeom>
          <a:ln>
            <a:noFill/>
          </a:ln>
        </p:spPr>
      </p:pic>
      <p:sp>
        <p:nvSpPr>
          <p:cNvPr id="59" name="CustomShape 5"/>
          <p:cNvSpPr/>
          <p:nvPr/>
        </p:nvSpPr>
        <p:spPr>
          <a:xfrm>
            <a:off x="430920" y="5124240"/>
            <a:ext cx="66340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In 1937 the US government enacted the Social Security Act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Data from 26 million Americans &gt;3 million employers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IBM developed punch card readers specifically for the job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Big data and computing technology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3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4"/>
          <p:cNvSpPr/>
          <p:nvPr/>
        </p:nvSpPr>
        <p:spPr>
          <a:xfrm>
            <a:off x="181440" y="1316160"/>
            <a:ext cx="6027480" cy="146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The sheer volume of data produced today requires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A lot of space (virtual  and physical) to 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store</a:t>
            </a: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 data</a:t>
            </a: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Large computing power to 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analyse </a:t>
            </a: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data</a:t>
            </a:r>
            <a:endParaRPr b="0" lang="en-GB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Enhanced security to </a:t>
            </a:r>
            <a:r>
              <a:rPr b="1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protect </a:t>
            </a: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data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4" name="CustomShape 5"/>
          <p:cNvSpPr/>
          <p:nvPr/>
        </p:nvSpPr>
        <p:spPr>
          <a:xfrm>
            <a:off x="1665000" y="6240600"/>
            <a:ext cx="399240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808080"/>
                </a:solidFill>
                <a:latin typeface="Raleway"/>
                <a:ea typeface="Calibri"/>
              </a:rPr>
              <a:t>One of Google’s data centres – Source Google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1"/>
          <a:stretch/>
        </p:blipFill>
        <p:spPr>
          <a:xfrm>
            <a:off x="1639440" y="3097080"/>
            <a:ext cx="6095160" cy="314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Big data in biology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67" name="CustomShape 2"/>
          <p:cNvSpPr/>
          <p:nvPr/>
        </p:nvSpPr>
        <p:spPr>
          <a:xfrm>
            <a:off x="63360" y="-13644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3"/>
          <p:cNvSpPr/>
          <p:nvPr/>
        </p:nvSpPr>
        <p:spPr>
          <a:xfrm>
            <a:off x="155520" y="-144360"/>
            <a:ext cx="304200" cy="30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4"/>
          <p:cNvSpPr/>
          <p:nvPr/>
        </p:nvSpPr>
        <p:spPr>
          <a:xfrm>
            <a:off x="589680" y="2282760"/>
            <a:ext cx="7723080" cy="118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Biology has been affected as well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From “traditional”, hypothesis-driven experimental strategies to large scale exploratory studies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20600" y="419040"/>
            <a:ext cx="890208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latin typeface="Raleway"/>
                <a:ea typeface="DejaVu Sans"/>
              </a:rPr>
              <a:t>Deduction vs induction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355320" y="11271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3"/>
          <p:cNvSpPr/>
          <p:nvPr/>
        </p:nvSpPr>
        <p:spPr>
          <a:xfrm>
            <a:off x="1396440" y="185076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Known theory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" name="CustomShape 4"/>
          <p:cNvSpPr/>
          <p:nvPr/>
        </p:nvSpPr>
        <p:spPr>
          <a:xfrm>
            <a:off x="1396440" y="283392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New hypothesis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4" name="CustomShape 5"/>
          <p:cNvSpPr/>
          <p:nvPr/>
        </p:nvSpPr>
        <p:spPr>
          <a:xfrm>
            <a:off x="1396440" y="389664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Test with experiment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5" name="CustomShape 6"/>
          <p:cNvSpPr/>
          <p:nvPr/>
        </p:nvSpPr>
        <p:spPr>
          <a:xfrm>
            <a:off x="1396440" y="492516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Confirm or discard hyp.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6" name="CustomShape 7"/>
          <p:cNvSpPr/>
          <p:nvPr/>
        </p:nvSpPr>
        <p:spPr>
          <a:xfrm>
            <a:off x="2217960" y="2536560"/>
            <a:ext cx="360" cy="29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7" name="CustomShape 8"/>
          <p:cNvSpPr/>
          <p:nvPr/>
        </p:nvSpPr>
        <p:spPr>
          <a:xfrm>
            <a:off x="2217960" y="351972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8" name="CustomShape 9"/>
          <p:cNvSpPr/>
          <p:nvPr/>
        </p:nvSpPr>
        <p:spPr>
          <a:xfrm>
            <a:off x="2217960" y="4582440"/>
            <a:ext cx="360" cy="34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9" name="CustomShape 10"/>
          <p:cNvSpPr/>
          <p:nvPr/>
        </p:nvSpPr>
        <p:spPr>
          <a:xfrm rot="10800000">
            <a:off x="1397160" y="3177720"/>
            <a:ext cx="11880" cy="2090520"/>
          </a:xfrm>
          <a:prstGeom prst="bentConnector3">
            <a:avLst>
              <a:gd name="adj1" fmla="val 5561197"/>
            </a:avLst>
          </a:pr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0" name="CustomShape 11"/>
          <p:cNvSpPr/>
          <p:nvPr/>
        </p:nvSpPr>
        <p:spPr>
          <a:xfrm>
            <a:off x="6258960" y="185076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Theory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" name="CustomShape 12"/>
          <p:cNvSpPr/>
          <p:nvPr/>
        </p:nvSpPr>
        <p:spPr>
          <a:xfrm>
            <a:off x="6258960" y="283392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Hypothesis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2" name="CustomShape 13"/>
          <p:cNvSpPr/>
          <p:nvPr/>
        </p:nvSpPr>
        <p:spPr>
          <a:xfrm>
            <a:off x="6258960" y="389664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Raleway"/>
                <a:ea typeface="DejaVu Sans"/>
              </a:rPr>
              <a:t>Find patterns in data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3" name="CustomShape 14"/>
          <p:cNvSpPr/>
          <p:nvPr/>
        </p:nvSpPr>
        <p:spPr>
          <a:xfrm>
            <a:off x="6258960" y="4925160"/>
            <a:ext cx="1642320" cy="685080"/>
          </a:xfrm>
          <a:prstGeom prst="flowChartAlternateProcess">
            <a:avLst/>
          </a:prstGeom>
          <a:ln w="38160"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Collect data (a lot of!)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4" name="CustomShape 15"/>
          <p:cNvSpPr/>
          <p:nvPr/>
        </p:nvSpPr>
        <p:spPr>
          <a:xfrm flipV="1">
            <a:off x="7080480" y="2535840"/>
            <a:ext cx="360" cy="29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5" name="CustomShape 16"/>
          <p:cNvSpPr/>
          <p:nvPr/>
        </p:nvSpPr>
        <p:spPr>
          <a:xfrm flipV="1">
            <a:off x="7080480" y="3519000"/>
            <a:ext cx="360" cy="37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6" name="CustomShape 17"/>
          <p:cNvSpPr/>
          <p:nvPr/>
        </p:nvSpPr>
        <p:spPr>
          <a:xfrm flipV="1">
            <a:off x="7080480" y="4581720"/>
            <a:ext cx="360" cy="34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7" name="CustomShape 18"/>
          <p:cNvSpPr/>
          <p:nvPr/>
        </p:nvSpPr>
        <p:spPr>
          <a:xfrm flipV="1" rot="10800000">
            <a:off x="6283800" y="5270400"/>
            <a:ext cx="11880" cy="2090520"/>
          </a:xfrm>
          <a:prstGeom prst="bentConnector3">
            <a:avLst>
              <a:gd name="adj1" fmla="val 7628567"/>
            </a:avLst>
          </a:pr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8" name="CustomShape 19"/>
          <p:cNvSpPr/>
          <p:nvPr/>
        </p:nvSpPr>
        <p:spPr>
          <a:xfrm rot="10800000">
            <a:off x="1397160" y="2194560"/>
            <a:ext cx="11880" cy="3073680"/>
          </a:xfrm>
          <a:prstGeom prst="bentConnector3">
            <a:avLst>
              <a:gd name="adj1" fmla="val 7742858"/>
            </a:avLst>
          </a:prstGeom>
          <a:noFill/>
          <a:ln w="28440">
            <a:round/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9" name="CustomShape 20"/>
          <p:cNvSpPr/>
          <p:nvPr/>
        </p:nvSpPr>
        <p:spPr>
          <a:xfrm>
            <a:off x="465480" y="1838880"/>
            <a:ext cx="85572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latin typeface="Raleway"/>
                <a:ea typeface="DejaVu Sans"/>
              </a:rPr>
              <a:t>Improve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90" name="CustomShape 21"/>
          <p:cNvSpPr/>
          <p:nvPr/>
        </p:nvSpPr>
        <p:spPr>
          <a:xfrm rot="10800000">
            <a:off x="3040200" y="3175920"/>
            <a:ext cx="3218760" cy="360"/>
          </a:xfrm>
          <a:prstGeom prst="curvedConnector3">
            <a:avLst>
              <a:gd name="adj1" fmla="val 53391"/>
            </a:avLst>
          </a:prstGeom>
          <a:noFill/>
          <a:ln cap="rnd" w="9360">
            <a:solidFill>
              <a:schemeClr val="dk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2"/>
          <p:cNvSpPr/>
          <p:nvPr/>
        </p:nvSpPr>
        <p:spPr>
          <a:xfrm flipH="1" rot="16200000">
            <a:off x="3255120" y="2482560"/>
            <a:ext cx="1965960" cy="4040280"/>
          </a:xfrm>
          <a:prstGeom prst="curvedConnector2">
            <a:avLst/>
          </a:prstGeom>
          <a:noFill/>
          <a:ln cap="rnd" w="9360">
            <a:solidFill>
              <a:schemeClr val="dk1"/>
            </a:solidFill>
            <a:prstDash val="dash"/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Big data in biology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589680" y="2282760"/>
            <a:ext cx="7723080" cy="420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Biology has been affected as well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From “traditional”, hypothesis-driven experimental strategies to large scale exploratory studies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“</a:t>
            </a: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Big data” is found in many domains of biomedical research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Genomics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85840" indent="-28512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Proteomics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  <a:p>
            <a:pPr marL="285840" indent="-28512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Imaging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 marL="285840" indent="-285120" algn="ct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…</a:t>
            </a:r>
            <a:endParaRPr b="0" lang="en-GB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41904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GB" sz="3600" spc="-1" strike="noStrike">
                <a:solidFill>
                  <a:srgbClr val="000000"/>
                </a:solidFill>
                <a:latin typeface="Raleway"/>
                <a:ea typeface="DejaVu Sans"/>
              </a:rPr>
              <a:t>New technologies in genetics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63360" y="1180080"/>
            <a:ext cx="890208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Enormous efforts to sequence the human genome contributed to a big technological push in technologies related to genetics.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96" name="Group 3"/>
          <p:cNvGrpSpPr/>
          <p:nvPr/>
        </p:nvGrpSpPr>
        <p:grpSpPr>
          <a:xfrm>
            <a:off x="4129560" y="2351880"/>
            <a:ext cx="4835880" cy="3070080"/>
            <a:chOff x="4129560" y="2351880"/>
            <a:chExt cx="4835880" cy="3070080"/>
          </a:xfrm>
        </p:grpSpPr>
        <p:pic>
          <p:nvPicPr>
            <p:cNvPr id="97" name="Picture 2" descr=""/>
            <p:cNvPicPr/>
            <p:nvPr/>
          </p:nvPicPr>
          <p:blipFill>
            <a:blip r:embed="rId1"/>
            <a:srcRect l="0" t="0" r="0" b="6562"/>
            <a:stretch/>
          </p:blipFill>
          <p:spPr>
            <a:xfrm>
              <a:off x="5143680" y="2351880"/>
              <a:ext cx="3061800" cy="200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98" name="CustomShape 4"/>
            <p:cNvSpPr/>
            <p:nvPr/>
          </p:nvSpPr>
          <p:spPr>
            <a:xfrm>
              <a:off x="6674760" y="4479480"/>
              <a:ext cx="2290680" cy="94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International Human Genome Sequencing Consortium, </a:t>
              </a:r>
              <a:r>
                <a:rPr b="1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Nature </a:t>
              </a:r>
              <a:r>
                <a:rPr b="0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409, 860–921 (2001).</a:t>
              </a:r>
              <a:endParaRPr b="0" lang="en-GB" sz="1400" spc="-1" strike="noStrike">
                <a:latin typeface="Arial"/>
              </a:endParaRPr>
            </a:p>
          </p:txBody>
        </p:sp>
        <p:sp>
          <p:nvSpPr>
            <p:cNvPr id="99" name="CustomShape 5"/>
            <p:cNvSpPr/>
            <p:nvPr/>
          </p:nvSpPr>
          <p:spPr>
            <a:xfrm>
              <a:off x="4129560" y="4479480"/>
              <a:ext cx="2544480" cy="72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r">
                <a:lnSpc>
                  <a:spcPct val="100000"/>
                </a:lnSpc>
              </a:pPr>
              <a:r>
                <a:rPr b="0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Venter, J. C. </a:t>
              </a:r>
              <a:r>
                <a:rPr b="0" i="1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et al</a:t>
              </a:r>
              <a:r>
                <a:rPr b="0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. </a:t>
              </a:r>
              <a:endParaRPr b="0" lang="en-GB" sz="14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1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Science</a:t>
              </a:r>
              <a:r>
                <a:rPr b="0" lang="en-GB" sz="1400" spc="-1" strike="noStrike">
                  <a:solidFill>
                    <a:srgbClr val="222222"/>
                  </a:solidFill>
                  <a:latin typeface="Raleway"/>
                  <a:ea typeface="DejaVu Sans"/>
                </a:rPr>
                <a:t> 291, 304–1351 (2001).</a:t>
              </a:r>
              <a:endParaRPr b="0" lang="en-GB" sz="1400" spc="-1" strike="noStrike">
                <a:latin typeface="Arial"/>
              </a:endParaRPr>
            </a:p>
          </p:txBody>
        </p:sp>
      </p:grpSp>
      <p:grpSp>
        <p:nvGrpSpPr>
          <p:cNvPr id="100" name="Group 6"/>
          <p:cNvGrpSpPr/>
          <p:nvPr/>
        </p:nvGrpSpPr>
        <p:grpSpPr>
          <a:xfrm>
            <a:off x="216000" y="2019960"/>
            <a:ext cx="3818880" cy="1828080"/>
            <a:chOff x="216000" y="2019960"/>
            <a:chExt cx="3818880" cy="1828080"/>
          </a:xfrm>
        </p:grpSpPr>
        <p:pic>
          <p:nvPicPr>
            <p:cNvPr id="101" name="Picture 1" descr=""/>
            <p:cNvPicPr/>
            <p:nvPr/>
          </p:nvPicPr>
          <p:blipFill>
            <a:blip r:embed="rId2"/>
            <a:stretch/>
          </p:blipFill>
          <p:spPr>
            <a:xfrm>
              <a:off x="216000" y="2019960"/>
              <a:ext cx="3818880" cy="1475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0" descr=""/>
            <p:cNvPicPr/>
            <p:nvPr/>
          </p:nvPicPr>
          <p:blipFill>
            <a:blip r:embed="rId3"/>
            <a:stretch/>
          </p:blipFill>
          <p:spPr>
            <a:xfrm>
              <a:off x="2111400" y="3496320"/>
              <a:ext cx="1923480" cy="3517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3" name="CustomShape 7"/>
          <p:cNvSpPr/>
          <p:nvPr/>
        </p:nvSpPr>
        <p:spPr>
          <a:xfrm>
            <a:off x="464760" y="5963400"/>
            <a:ext cx="36097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1985 – Kary Mullis develops PCR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4" name="CustomShape 8"/>
          <p:cNvSpPr/>
          <p:nvPr/>
        </p:nvSpPr>
        <p:spPr>
          <a:xfrm>
            <a:off x="4483080" y="6017040"/>
            <a:ext cx="453312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Raleway"/>
                <a:ea typeface="Calibri"/>
              </a:rPr>
              <a:t>2001 – The human genome is sequenced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05" name="Picture 2" descr=""/>
          <p:cNvPicPr/>
          <p:nvPr/>
        </p:nvPicPr>
        <p:blipFill>
          <a:blip r:embed="rId4"/>
          <a:srcRect l="0" t="9462" r="0" b="20801"/>
          <a:stretch/>
        </p:blipFill>
        <p:spPr>
          <a:xfrm>
            <a:off x="25200" y="3941280"/>
            <a:ext cx="4488840" cy="1630440"/>
          </a:xfrm>
          <a:prstGeom prst="rect">
            <a:avLst/>
          </a:prstGeom>
          <a:ln>
            <a:noFill/>
          </a:ln>
        </p:spPr>
      </p:pic>
      <p:sp>
        <p:nvSpPr>
          <p:cNvPr id="106" name="CustomShape 9"/>
          <p:cNvSpPr/>
          <p:nvPr/>
        </p:nvSpPr>
        <p:spPr>
          <a:xfrm>
            <a:off x="111960" y="5312880"/>
            <a:ext cx="166212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GB" sz="1050" spc="-1" strike="noStrike">
                <a:solidFill>
                  <a:srgbClr val="808080"/>
                </a:solidFill>
                <a:latin typeface="Raleway"/>
                <a:ea typeface="Calibri"/>
              </a:rPr>
              <a:t>PCR – source: Wikipedia</a:t>
            </a:r>
            <a:endParaRPr b="0" lang="en-GB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82455</TotalTime>
  <Application>LibreOffice/6.2.8.2$Linux_X86_64 LibreOffice_project/20$Build-2</Application>
  <Words>1113</Words>
  <Paragraphs>294</Paragraphs>
  <Company>University of Edinburgh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2017-08-08T09:48:16Z</dcterms:created>
  <dc:creator>ROMANO Nicola</dc:creator>
  <dc:description/>
  <dc:language>en-GB</dc:language>
  <cp:lastModifiedBy/>
  <dcterms:modified xsi:type="dcterms:W3CDTF">2020-04-09T18:47:58Z</dcterms:modified>
  <cp:revision>636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Edinburgh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22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26</vt:i4>
  </property>
</Properties>
</file>